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26"/>
  </p:notesMasterIdLst>
  <p:sldIdLst>
    <p:sldId id="539" r:id="rId4"/>
    <p:sldId id="510" r:id="rId5"/>
    <p:sldId id="524" r:id="rId6"/>
    <p:sldId id="514" r:id="rId7"/>
    <p:sldId id="528" r:id="rId8"/>
    <p:sldId id="530" r:id="rId9"/>
    <p:sldId id="534" r:id="rId10"/>
    <p:sldId id="535" r:id="rId11"/>
    <p:sldId id="536" r:id="rId12"/>
    <p:sldId id="531" r:id="rId13"/>
    <p:sldId id="540" r:id="rId14"/>
    <p:sldId id="532" r:id="rId15"/>
    <p:sldId id="518" r:id="rId16"/>
    <p:sldId id="502" r:id="rId17"/>
    <p:sldId id="497" r:id="rId18"/>
    <p:sldId id="533" r:id="rId19"/>
    <p:sldId id="538" r:id="rId20"/>
    <p:sldId id="521" r:id="rId21"/>
    <p:sldId id="537" r:id="rId22"/>
    <p:sldId id="507" r:id="rId23"/>
    <p:sldId id="501" r:id="rId24"/>
    <p:sldId id="541" r:id="rId25"/>
  </p:sldIdLst>
  <p:sldSz cx="9144000" cy="5143500" type="screen16x9"/>
  <p:notesSz cx="6858000" cy="9144000"/>
  <p:embeddedFontLs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黑体" pitchFamily="49" charset="-122"/>
      <p:regular r:id="rId31"/>
    </p:embeddedFont>
    <p:embeddedFont>
      <p:font typeface="楷体" pitchFamily="49" charset="-122"/>
      <p:regular r:id="rId32"/>
    </p:embeddedFont>
    <p:embeddedFont>
      <p:font typeface="幼圆" pitchFamily="49" charset="-122"/>
      <p:regular r:id="rId33"/>
    </p:embeddedFont>
    <p:embeddedFont>
      <p:font typeface="微软雅黑" pitchFamily="34" charset="-122"/>
      <p:regular r:id="rId34"/>
      <p:bold r:id="rId35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F8F8F8"/>
    <a:srgbClr val="B56CCC"/>
    <a:srgbClr val="FF6600"/>
    <a:srgbClr val="AFF22A"/>
    <a:srgbClr val="FF9933"/>
    <a:srgbClr val="009900"/>
    <a:srgbClr val="0000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font" Target="fonts/font8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7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6.fntdata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font" Target="fonts/font2.fntdata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5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12608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9262497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048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01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704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511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74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180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22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48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860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78583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0743864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94775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1199343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8522032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9218237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3477134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1101541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3054675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9101819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3905795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796003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32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4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675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910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906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9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04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15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84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077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080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069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063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9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58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68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125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455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122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553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230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552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07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805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86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528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90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463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046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23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211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30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522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21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318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4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1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41275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52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63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735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142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514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814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633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47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837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06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362261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88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891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150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729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740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540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431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73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968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87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3167884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72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67228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2180117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89457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009328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8760286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3409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1922643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7605726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578445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4964121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9483160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0586959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6173661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19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563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0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53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4094198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0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298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437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50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906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809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84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080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694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607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2540798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369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89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785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11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524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28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272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552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772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57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6480510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46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61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660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486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77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035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755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68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358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701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170993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圆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的认识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6558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170993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圆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的认识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297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5256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6.xml"/><Relationship Id="rId7" Type="http://schemas.openxmlformats.org/officeDocument/2006/relationships/image" Target="../media/image4.emf"/><Relationship Id="rId2" Type="http://schemas.openxmlformats.org/officeDocument/2006/relationships/slide" Target="slide18.xml"/><Relationship Id="rId1" Type="http://schemas.openxmlformats.org/officeDocument/2006/relationships/slideLayout" Target="../slideLayouts/slideLayout62.xml"/><Relationship Id="rId6" Type="http://schemas.openxmlformats.org/officeDocument/2006/relationships/slide" Target="slide2.xml"/><Relationship Id="rId11" Type="http://schemas.openxmlformats.org/officeDocument/2006/relationships/image" Target="../media/image5.png"/><Relationship Id="rId5" Type="http://schemas.openxmlformats.org/officeDocument/2006/relationships/slide" Target="slide3.xml"/><Relationship Id="rId10" Type="http://schemas.openxmlformats.org/officeDocument/2006/relationships/slide" Target="slide13.xml"/><Relationship Id="rId4" Type="http://schemas.openxmlformats.org/officeDocument/2006/relationships/slide" Target="slide17.xml"/><Relationship Id="rId9" Type="http://schemas.openxmlformats.org/officeDocument/2006/relationships/slide" Target="slide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2" action="ppaction://hlinksldjump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3" action="ppaction://hlinksldjump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4" action="ppaction://hlinksldjump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5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6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58727" y="1435155"/>
            <a:ext cx="481606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圆 的 认 识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情境导入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探究新知</a:t>
            </a:r>
          </a:p>
        </p:txBody>
      </p:sp>
      <p:sp>
        <p:nvSpPr>
          <p:cNvPr id="18" name="圆角矩形 17">
            <a:hlinkClick r:id="rId8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课堂小结</a:t>
            </a:r>
          </a:p>
        </p:txBody>
      </p:sp>
      <p:sp>
        <p:nvSpPr>
          <p:cNvPr id="19" name="圆角矩形 18">
            <a:hlinkClick r:id="rId9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 smtClean="0">
                <a:solidFill>
                  <a:srgbClr val="0050AA"/>
                </a:solidFill>
                <a:latin typeface="宋体"/>
                <a:ea typeface="宋体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宋体"/>
              <a:ea typeface="宋体"/>
            </a:endParaRPr>
          </a:p>
        </p:txBody>
      </p:sp>
      <p:sp>
        <p:nvSpPr>
          <p:cNvPr id="21" name="圆角矩形 20">
            <a:hlinkClick r:id="rId10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/>
                  <a:ea typeface="宋体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248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AutoShape 34"/>
          <p:cNvSpPr>
            <a:spLocks noChangeArrowheads="1"/>
          </p:cNvSpPr>
          <p:nvPr/>
        </p:nvSpPr>
        <p:spPr bwMode="auto">
          <a:xfrm>
            <a:off x="2771800" y="2355727"/>
            <a:ext cx="4176464" cy="1080120"/>
          </a:xfrm>
          <a:prstGeom prst="wedgeRoundRectCallout">
            <a:avLst>
              <a:gd name="adj1" fmla="val -53786"/>
              <a:gd name="adj2" fmla="val 19905"/>
              <a:gd name="adj3" fmla="val 16667"/>
            </a:avLst>
          </a:prstGeom>
          <a:solidFill>
            <a:schemeClr val="bg1"/>
          </a:solidFill>
          <a:ln w="12700">
            <a:solidFill>
              <a:srgbClr val="96D07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ts val="2575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任意画一个圆，折一折，画一画，比一比，说说你的发现。</a:t>
            </a:r>
            <a:endParaRPr lang="en-US" altLang="zh-CN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62" name="TextBox 22"/>
          <p:cNvSpPr txBox="1">
            <a:spLocks noChangeArrowheads="1"/>
          </p:cNvSpPr>
          <p:nvPr/>
        </p:nvSpPr>
        <p:spPr bwMode="auto">
          <a:xfrm>
            <a:off x="1799736" y="794173"/>
            <a:ext cx="70552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在同一个圆内，有多少条半径，多少条直径？直径的长度和半径的长度有什么关系？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305310"/>
            <a:ext cx="1126831" cy="1614828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495509" y="747376"/>
            <a:ext cx="1166673" cy="1064551"/>
            <a:chOff x="670145" y="1457273"/>
            <a:chExt cx="1555361" cy="1419401"/>
          </a:xfrm>
        </p:grpSpPr>
        <p:pic>
          <p:nvPicPr>
            <p:cNvPr id="17" name="图片 16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2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0570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305316"/>
              </p:ext>
            </p:extLst>
          </p:nvPr>
        </p:nvGraphicFramePr>
        <p:xfrm>
          <a:off x="611560" y="771550"/>
          <a:ext cx="7805175" cy="338437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601725"/>
                <a:gridCol w="2601725"/>
                <a:gridCol w="2601725"/>
              </a:tblGrid>
              <a:tr h="3384376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371021" y="3219822"/>
            <a:ext cx="882677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755576" y="1306349"/>
            <a:ext cx="2279016" cy="1142926"/>
          </a:xfrm>
          <a:prstGeom prst="wedgeRoundRectCallout">
            <a:avLst>
              <a:gd name="adj1" fmla="val 17665"/>
              <a:gd name="adj2" fmla="val 62056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ts val="31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圆的半径和直径都可以画无数条。</a:t>
            </a:r>
          </a:p>
        </p:txBody>
      </p:sp>
      <p:sp>
        <p:nvSpPr>
          <p:cNvPr id="5" name="圆角矩形标注 4"/>
          <p:cNvSpPr/>
          <p:nvPr/>
        </p:nvSpPr>
        <p:spPr>
          <a:xfrm>
            <a:off x="6012160" y="1306349"/>
            <a:ext cx="2241538" cy="1553433"/>
          </a:xfrm>
          <a:prstGeom prst="wedgeRoundRectCallout">
            <a:avLst>
              <a:gd name="adj1" fmla="val 26248"/>
              <a:gd name="adj2" fmla="val 64839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在同一个圆里，直径的长度是半径的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倍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…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…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935094" y="2859782"/>
            <a:ext cx="1000388" cy="1164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4829250" y="3159748"/>
            <a:ext cx="668019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圆角矩形标注 7"/>
          <p:cNvSpPr/>
          <p:nvPr/>
        </p:nvSpPr>
        <p:spPr>
          <a:xfrm>
            <a:off x="3275856" y="987575"/>
            <a:ext cx="2396211" cy="1872208"/>
          </a:xfrm>
          <a:prstGeom prst="wedgeRoundRectCallout">
            <a:avLst>
              <a:gd name="adj1" fmla="val 21314"/>
              <a:gd name="adj2" fmla="val 58421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在同一个圆里，所有的半径都相等，所有的直径也相等。</a:t>
            </a:r>
          </a:p>
        </p:txBody>
      </p:sp>
    </p:spTree>
    <p:extLst>
      <p:ext uri="{BB962C8B-B14F-4D97-AF65-F5344CB8AC3E}">
        <p14:creationId xmlns:p14="http://schemas.microsoft.com/office/powerpoint/2010/main" val="116291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6948264" y="3054197"/>
            <a:ext cx="1008112" cy="119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圆角矩形标注 41"/>
          <p:cNvSpPr/>
          <p:nvPr/>
        </p:nvSpPr>
        <p:spPr>
          <a:xfrm>
            <a:off x="2382838" y="2504117"/>
            <a:ext cx="4061369" cy="1147753"/>
          </a:xfrm>
          <a:prstGeom prst="wedgeRoundRectCallout">
            <a:avLst>
              <a:gd name="adj1" fmla="val 58466"/>
              <a:gd name="adj2" fmla="val 52727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圆是轴对称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图形，它有无数条对称轴，每条直径都是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它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的对称轴。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3" name="组合 26"/>
          <p:cNvGrpSpPr>
            <a:grpSpLocks/>
          </p:cNvGrpSpPr>
          <p:nvPr/>
        </p:nvGrpSpPr>
        <p:grpSpPr bwMode="auto">
          <a:xfrm>
            <a:off x="2660948" y="500906"/>
            <a:ext cx="3351212" cy="774700"/>
            <a:chOff x="5773" y="6178"/>
            <a:chExt cx="5276" cy="1220"/>
          </a:xfrm>
        </p:grpSpPr>
        <p:sp>
          <p:nvSpPr>
            <p:cNvPr id="24" name="TextBox 22"/>
            <p:cNvSpPr txBox="1">
              <a:spLocks noChangeArrowheads="1"/>
            </p:cNvSpPr>
            <p:nvPr/>
          </p:nvSpPr>
          <p:spPr bwMode="auto">
            <a:xfrm>
              <a:off x="5773" y="6418"/>
              <a:ext cx="5276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2400" b="1" i="1" dirty="0">
                  <a:latin typeface="Times New Roman" pitchFamily="18" charset="0"/>
                </a:rPr>
                <a:t>d </a:t>
              </a:r>
              <a:r>
                <a:rPr lang="en-US" altLang="en-US" sz="2400" b="1" dirty="0"/>
                <a:t>= 2</a:t>
              </a:r>
              <a:r>
                <a:rPr lang="en-US" altLang="en-US" sz="2400" b="1" i="1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zh-CN" altLang="en-US" sz="2400" b="1" dirty="0">
                  <a:latin typeface="Times New Roman" pitchFamily="18" charset="0"/>
                  <a:cs typeface="Times New Roman" pitchFamily="18" charset="0"/>
                  <a:sym typeface="宋体" pitchFamily="2" charset="-122"/>
                </a:rPr>
                <a:t> </a:t>
              </a:r>
              <a:r>
                <a:rPr lang="zh-CN" altLang="en-US" sz="2400" b="1" dirty="0">
                  <a:latin typeface="宋体" pitchFamily="2" charset="-122"/>
                  <a:sym typeface="宋体" pitchFamily="2" charset="-122"/>
                </a:rPr>
                <a:t> 或 </a:t>
              </a:r>
              <a:r>
                <a:rPr lang="zh-CN" altLang="en-US" sz="2400" b="1" dirty="0">
                  <a:latin typeface="Times New Roman" pitchFamily="18" charset="0"/>
                  <a:cs typeface="Times New Roman" pitchFamily="18" charset="0"/>
                  <a:sym typeface="宋体" pitchFamily="2" charset="-122"/>
                </a:rPr>
                <a:t> </a:t>
              </a:r>
              <a:r>
                <a:rPr lang="en-US" altLang="en-US" sz="2400" b="1" i="1" dirty="0">
                  <a:latin typeface="Times New Roman" pitchFamily="18" charset="0"/>
                  <a:cs typeface="Times New Roman" pitchFamily="18" charset="0"/>
                </a:rPr>
                <a:t>r </a:t>
              </a:r>
              <a:r>
                <a:rPr lang="en-US" altLang="zh-CN" sz="2400" b="1" dirty="0">
                  <a:latin typeface="宋体" pitchFamily="2" charset="-122"/>
                  <a:sym typeface="宋体" pitchFamily="2" charset="-122"/>
                </a:rPr>
                <a:t>=</a:t>
              </a:r>
            </a:p>
          </p:txBody>
        </p:sp>
        <p:grpSp>
          <p:nvGrpSpPr>
            <p:cNvPr id="25" name="组合 25"/>
            <p:cNvGrpSpPr>
              <a:grpSpLocks/>
            </p:cNvGrpSpPr>
            <p:nvPr/>
          </p:nvGrpSpPr>
          <p:grpSpPr bwMode="auto">
            <a:xfrm>
              <a:off x="9306" y="6178"/>
              <a:ext cx="943" cy="1220"/>
              <a:chOff x="9306" y="6178"/>
              <a:chExt cx="943" cy="1220"/>
            </a:xfrm>
          </p:grpSpPr>
          <p:sp>
            <p:nvSpPr>
              <p:cNvPr id="26" name="TextBox 22"/>
              <p:cNvSpPr txBox="1">
                <a:spLocks noChangeArrowheads="1"/>
              </p:cNvSpPr>
              <p:nvPr/>
            </p:nvSpPr>
            <p:spPr bwMode="auto">
              <a:xfrm>
                <a:off x="9329" y="6178"/>
                <a:ext cx="92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en-US" sz="2400" b="1" i="1" dirty="0">
                    <a:latin typeface="Times New Roman" pitchFamily="18" charset="0"/>
                    <a:cs typeface="Times New Roman" pitchFamily="18" charset="0"/>
                  </a:rPr>
                  <a:t>d </a:t>
                </a:r>
                <a:endParaRPr lang="en-US" altLang="zh-CN" sz="2400" b="1" dirty="0">
                  <a:latin typeface="Times New Roman" pitchFamily="18" charset="0"/>
                  <a:cs typeface="Times New Roman" pitchFamily="18" charset="0"/>
                  <a:sym typeface="宋体" pitchFamily="2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9307" y="6768"/>
                <a:ext cx="61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22"/>
              <p:cNvSpPr txBox="1">
                <a:spLocks noChangeArrowheads="1"/>
              </p:cNvSpPr>
              <p:nvPr/>
            </p:nvSpPr>
            <p:spPr bwMode="auto">
              <a:xfrm>
                <a:off x="9306" y="6678"/>
                <a:ext cx="92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en-US" sz="2400" b="1">
                    <a:latin typeface="Arial" pitchFamily="34" charset="0"/>
                  </a:rPr>
                  <a:t>2 </a:t>
                </a:r>
                <a:endParaRPr lang="en-US" altLang="zh-CN" sz="2400" b="1">
                  <a:latin typeface="Arial" pitchFamily="34" charset="0"/>
                  <a:sym typeface="宋体" pitchFamily="2" charset="-122"/>
                </a:endParaRPr>
              </a:p>
            </p:txBody>
          </p:sp>
        </p:grpSp>
      </p:grpSp>
      <p:sp>
        <p:nvSpPr>
          <p:cNvPr id="30" name="AutoShape 34"/>
          <p:cNvSpPr>
            <a:spLocks noChangeArrowheads="1"/>
          </p:cNvSpPr>
          <p:nvPr/>
        </p:nvSpPr>
        <p:spPr bwMode="auto">
          <a:xfrm>
            <a:off x="1502988" y="1727836"/>
            <a:ext cx="6595190" cy="432048"/>
          </a:xfrm>
          <a:prstGeom prst="wedgeRoundRectCallout">
            <a:avLst>
              <a:gd name="adj1" fmla="val -52313"/>
              <a:gd name="adj2" fmla="val 42553"/>
              <a:gd name="adj3" fmla="val 16667"/>
            </a:avLst>
          </a:prstGeom>
          <a:solidFill>
            <a:schemeClr val="bg1"/>
          </a:solidFill>
          <a:ln w="12700">
            <a:solidFill>
              <a:srgbClr val="FFDD59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ts val="2575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圆是轴对称图形吗？它有多少条对称轴？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96703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29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2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91630"/>
            <a:ext cx="7894637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683568" y="962422"/>
            <a:ext cx="763131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分别描出下面各圆的半径和直径，并量出它们的长度。</a:t>
            </a: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115616" y="3562603"/>
            <a:ext cx="1569447" cy="918845"/>
            <a:chOff x="1281" y="5368"/>
            <a:chExt cx="2471" cy="1447"/>
          </a:xfrm>
        </p:grpSpPr>
        <p:sp>
          <p:nvSpPr>
            <p:cNvPr id="36" name="文本框 8"/>
            <p:cNvSpPr txBox="1">
              <a:spLocks noChangeArrowheads="1"/>
            </p:cNvSpPr>
            <p:nvPr/>
          </p:nvSpPr>
          <p:spPr bwMode="auto">
            <a:xfrm>
              <a:off x="1282" y="6088"/>
              <a:ext cx="2350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2400" b="1" i="1" dirty="0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d </a:t>
              </a:r>
              <a:r>
                <a:rPr lang="en-US" altLang="en-US" sz="2400" b="1" dirty="0">
                  <a:latin typeface="楷体" pitchFamily="49" charset="-122"/>
                  <a:ea typeface="楷体" pitchFamily="49" charset="-122"/>
                </a:rPr>
                <a:t>= 2 cm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3" name="文本框 9"/>
            <p:cNvSpPr txBox="1">
              <a:spLocks noChangeArrowheads="1"/>
            </p:cNvSpPr>
            <p:nvPr/>
          </p:nvSpPr>
          <p:spPr bwMode="auto">
            <a:xfrm>
              <a:off x="1281" y="5368"/>
              <a:ext cx="2471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2400" b="1" i="1" dirty="0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r</a:t>
              </a:r>
              <a:r>
                <a:rPr lang="en-US" altLang="en-US" sz="2400" b="1" i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en-US" sz="2400" b="1" dirty="0">
                  <a:latin typeface="楷体" pitchFamily="49" charset="-122"/>
                  <a:ea typeface="楷体" pitchFamily="49" charset="-122"/>
                </a:rPr>
                <a:t>= 1 cm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3727841" y="3507854"/>
            <a:ext cx="1877966" cy="918845"/>
            <a:chOff x="1281" y="5368"/>
            <a:chExt cx="2958" cy="1447"/>
          </a:xfrm>
        </p:grpSpPr>
        <p:sp>
          <p:nvSpPr>
            <p:cNvPr id="45" name="文本框 13"/>
            <p:cNvSpPr txBox="1">
              <a:spLocks noChangeArrowheads="1"/>
            </p:cNvSpPr>
            <p:nvPr/>
          </p:nvSpPr>
          <p:spPr bwMode="auto">
            <a:xfrm>
              <a:off x="1282" y="6088"/>
              <a:ext cx="2957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2400" b="1" i="1" dirty="0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d</a:t>
              </a:r>
              <a:r>
                <a:rPr lang="en-US" altLang="en-US" sz="2400" b="1" i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en-US" sz="2400" b="1" dirty="0">
                  <a:latin typeface="楷体" pitchFamily="49" charset="-122"/>
                  <a:ea typeface="楷体" pitchFamily="49" charset="-122"/>
                </a:rPr>
                <a:t>= 2.2 cm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6" name="文本框 14"/>
            <p:cNvSpPr txBox="1">
              <a:spLocks noChangeArrowheads="1"/>
            </p:cNvSpPr>
            <p:nvPr/>
          </p:nvSpPr>
          <p:spPr bwMode="auto">
            <a:xfrm>
              <a:off x="1281" y="5368"/>
              <a:ext cx="2957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2400" b="1" i="1" dirty="0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r</a:t>
              </a:r>
              <a:r>
                <a:rPr lang="en-US" altLang="en-US" sz="2400" b="1" i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en-US" sz="2400" b="1" dirty="0">
                  <a:latin typeface="楷体" pitchFamily="49" charset="-122"/>
                  <a:ea typeface="楷体" pitchFamily="49" charset="-122"/>
                </a:rPr>
                <a:t>= 1.1 cm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6685354" y="3634611"/>
            <a:ext cx="1877964" cy="918845"/>
            <a:chOff x="1281" y="5368"/>
            <a:chExt cx="2958" cy="1447"/>
          </a:xfrm>
        </p:grpSpPr>
        <p:sp>
          <p:nvSpPr>
            <p:cNvPr id="48" name="文本框 16"/>
            <p:cNvSpPr txBox="1">
              <a:spLocks noChangeArrowheads="1"/>
            </p:cNvSpPr>
            <p:nvPr/>
          </p:nvSpPr>
          <p:spPr bwMode="auto">
            <a:xfrm>
              <a:off x="1282" y="6088"/>
              <a:ext cx="2957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2400" b="1" i="1" dirty="0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d</a:t>
              </a:r>
              <a:r>
                <a:rPr lang="en-US" altLang="en-US" sz="2400" b="1" i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en-US" sz="2400" b="1" dirty="0">
                  <a:latin typeface="楷体" pitchFamily="49" charset="-122"/>
                  <a:ea typeface="楷体" pitchFamily="49" charset="-122"/>
                </a:rPr>
                <a:t>= 2.4 cm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9" name="文本框 17"/>
            <p:cNvSpPr txBox="1">
              <a:spLocks noChangeArrowheads="1"/>
            </p:cNvSpPr>
            <p:nvPr/>
          </p:nvSpPr>
          <p:spPr bwMode="auto">
            <a:xfrm>
              <a:off x="1281" y="5368"/>
              <a:ext cx="2957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2400" b="1" i="1" dirty="0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r</a:t>
              </a:r>
              <a:r>
                <a:rPr lang="en-US" altLang="en-US" sz="2400" b="1" i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en-US" sz="2400" b="1" dirty="0">
                  <a:latin typeface="楷体" pitchFamily="49" charset="-122"/>
                  <a:ea typeface="楷体" pitchFamily="49" charset="-122"/>
                </a:rPr>
                <a:t>= 1.2 cm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202085" y="1707654"/>
            <a:ext cx="691158" cy="145489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827584" y="2427734"/>
            <a:ext cx="749002" cy="3600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 flipV="1">
            <a:off x="4499992" y="2427734"/>
            <a:ext cx="720080" cy="3600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4067944" y="1635646"/>
            <a:ext cx="792088" cy="158417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7524329" y="2067694"/>
            <a:ext cx="864096" cy="43204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7164287" y="1627262"/>
            <a:ext cx="792089" cy="173657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2"/>
          <p:cNvSpPr txBox="1">
            <a:spLocks noChangeArrowheads="1"/>
          </p:cNvSpPr>
          <p:nvPr/>
        </p:nvSpPr>
        <p:spPr bwMode="auto">
          <a:xfrm>
            <a:off x="467544" y="555526"/>
            <a:ext cx="842493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8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画一个直径是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厘米的圆，并用字母</a:t>
            </a:r>
            <a:r>
              <a:rPr lang="en-US" altLang="zh-CN" sz="2800" b="1" i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O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、</a:t>
            </a:r>
            <a:r>
              <a:rPr lang="en-US" altLang="zh-CN" sz="2800" b="1" i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r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、</a:t>
            </a:r>
            <a:r>
              <a:rPr lang="en-US" altLang="zh-CN" sz="2800" b="1" i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d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分别表示它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的圆心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、半径和直径。</a:t>
            </a:r>
          </a:p>
        </p:txBody>
      </p:sp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79662"/>
            <a:ext cx="2770017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539552" y="627534"/>
            <a:ext cx="78120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3.</a:t>
            </a:r>
            <a:endParaRPr lang="zh-CN" altLang="en-US" sz="32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097493"/>
              </p:ext>
            </p:extLst>
          </p:nvPr>
        </p:nvGraphicFramePr>
        <p:xfrm>
          <a:off x="1009447" y="2041272"/>
          <a:ext cx="7018937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879"/>
                <a:gridCol w="1135699"/>
                <a:gridCol w="1003890"/>
                <a:gridCol w="1169823"/>
                <a:gridCol w="1169823"/>
                <a:gridCol w="1169823"/>
              </a:tblGrid>
              <a:tr h="4560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半径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</a:t>
                      </a:r>
                      <a:r>
                        <a:rPr lang="en-US" altLang="zh-CN" sz="2400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r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）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" pitchFamily="49" charset="-122"/>
                          <a:ea typeface="楷体" pitchFamily="49" charset="-122"/>
                        </a:rPr>
                        <a:t>20</a:t>
                      </a:r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厘米</a:t>
                      </a:r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" pitchFamily="49" charset="-122"/>
                          <a:ea typeface="楷体" pitchFamily="49" charset="-122"/>
                        </a:rPr>
                        <a:t>7</a:t>
                      </a:r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厘米</a:t>
                      </a:r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" pitchFamily="49" charset="-122"/>
                          <a:ea typeface="楷体" pitchFamily="49" charset="-122"/>
                        </a:rPr>
                        <a:t>3.9</a:t>
                      </a:r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米</a:t>
                      </a:r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560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直径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</a:t>
                      </a:r>
                      <a:r>
                        <a:rPr lang="en-US" altLang="zh-CN" sz="24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d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）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itchFamily="49" charset="-122"/>
                          <a:ea typeface="楷体" pitchFamily="49" charset="-122"/>
                        </a:rPr>
                        <a:t>6</a:t>
                      </a:r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米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itchFamily="49" charset="-122"/>
                          <a:ea typeface="楷体" pitchFamily="49" charset="-122"/>
                        </a:rPr>
                        <a:t>0.24</a:t>
                      </a:r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米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2411760" y="2499742"/>
            <a:ext cx="1117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749785" y="3435846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707904" y="2067694"/>
            <a:ext cx="1117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72000" y="2499742"/>
            <a:ext cx="1117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24128" y="2038077"/>
            <a:ext cx="1117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0.12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82755" y="2470125"/>
            <a:ext cx="1117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7.8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2" grpId="0"/>
      <p:bldP spid="27" grpId="0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52" t="3110" r="2690" b="16363"/>
          <a:stretch/>
        </p:blipFill>
        <p:spPr bwMode="auto">
          <a:xfrm>
            <a:off x="5436096" y="1923678"/>
            <a:ext cx="1557495" cy="1864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0" r="56172"/>
          <a:stretch/>
        </p:blipFill>
        <p:spPr bwMode="auto">
          <a:xfrm>
            <a:off x="1403648" y="2211710"/>
            <a:ext cx="2495112" cy="2243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23528" y="537523"/>
            <a:ext cx="833378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按照下面的要求画圆，并在画出的圆中分别用</a:t>
            </a:r>
            <a:r>
              <a:rPr lang="en-US" altLang="zh-CN" sz="28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O</a:t>
            </a:r>
            <a:r>
              <a:rPr lang="zh-CN" altLang="en-US" sz="2800" b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、</a:t>
            </a:r>
            <a:r>
              <a:rPr lang="en-US" altLang="zh-CN" sz="28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r</a:t>
            </a:r>
            <a:r>
              <a:rPr lang="zh-CN" altLang="en-US" sz="2800" b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、</a:t>
            </a:r>
            <a:r>
              <a:rPr lang="en-US" altLang="zh-CN" sz="28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d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标出圆心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、半径和直径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612285" y="2765230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1678037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）半径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40422" y="1706900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直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径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292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95536" y="483518"/>
            <a:ext cx="87129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先量出下边圆的半径是多少毫米，再以点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O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为圆心在圆内画出两个大小不同的圆。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487411" y="2567695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3887011" y="1707654"/>
            <a:ext cx="2349252" cy="2205236"/>
            <a:chOff x="3995936" y="2361138"/>
            <a:chExt cx="2349252" cy="220523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2361138"/>
              <a:ext cx="2205236" cy="22052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3995936" y="2361138"/>
              <a:ext cx="504056" cy="2880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6061489" y="2571750"/>
            <a:ext cx="1281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18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mm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679099" y="2427734"/>
            <a:ext cx="792088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1" name="椭圆 20"/>
          <p:cNvSpPr/>
          <p:nvPr/>
        </p:nvSpPr>
        <p:spPr>
          <a:xfrm>
            <a:off x="4391066" y="2139701"/>
            <a:ext cx="1383531" cy="13835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3" name="AutoShape 34"/>
          <p:cNvSpPr>
            <a:spLocks noChangeArrowheads="1"/>
          </p:cNvSpPr>
          <p:nvPr/>
        </p:nvSpPr>
        <p:spPr bwMode="auto">
          <a:xfrm>
            <a:off x="799930" y="1434429"/>
            <a:ext cx="2448272" cy="1152129"/>
          </a:xfrm>
          <a:prstGeom prst="wedgeRoundRectCallout">
            <a:avLst>
              <a:gd name="adj1" fmla="val -33733"/>
              <a:gd name="adj2" fmla="val 71760"/>
              <a:gd name="adj3" fmla="val 16667"/>
            </a:avLst>
          </a:prstGeom>
          <a:solidFill>
            <a:schemeClr val="bg1"/>
          </a:solidFill>
          <a:ln w="12700">
            <a:solidFill>
              <a:srgbClr val="FFDD59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ts val="2575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量出所画两个圆的半径各是多少毫米？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35083" y="2067694"/>
            <a:ext cx="1281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mm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858748" y="2488159"/>
            <a:ext cx="252399" cy="3221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4851107" y="2810272"/>
            <a:ext cx="282538" cy="6975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535083" y="3406229"/>
            <a:ext cx="1281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mm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61" y="2700440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3483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" grpId="0"/>
      <p:bldP spid="6" grpId="0" animBg="1"/>
      <p:bldP spid="21" grpId="0" animBg="1"/>
      <p:bldP spid="23" grpId="0" animBg="1"/>
      <p:bldP spid="24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526" y="1595263"/>
            <a:ext cx="4442073" cy="1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8307"/>
            <a:ext cx="257175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68983" y="1133598"/>
            <a:ext cx="4234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你注意过这样的自然现象吗？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91668" y="2819399"/>
            <a:ext cx="5017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你欣赏过这样的建筑物或工艺品吗？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951" y="3251447"/>
            <a:ext cx="6270848" cy="1449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65" y="364257"/>
            <a:ext cx="257175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7057" y="1064409"/>
            <a:ext cx="4234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你见到过类似的运动吗？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29367" y="3609479"/>
            <a:ext cx="6970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圆形在我们的生活中随处可见。古希腊的一位数学家曾经说过，在一切平面图形中，圆是最美的。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177" y="1642334"/>
            <a:ext cx="5978053" cy="1870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1370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144686" y="1947625"/>
            <a:ext cx="1598389" cy="1311216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044278" y="1347614"/>
            <a:ext cx="3456384" cy="499409"/>
          </a:xfrm>
          <a:prstGeom prst="wedgeRoundRectCallout">
            <a:avLst>
              <a:gd name="adj1" fmla="val -45391"/>
              <a:gd name="adj2" fmla="val 8110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说出下面各图形的名称</a:t>
            </a:r>
            <a:r>
              <a:rPr lang="zh-CN" altLang="en-US" sz="2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1044278" y="3651225"/>
            <a:ext cx="2592288" cy="720725"/>
          </a:xfrm>
          <a:prstGeom prst="wedgeRoundRectCallout">
            <a:avLst>
              <a:gd name="adj1" fmla="val -47544"/>
              <a:gd name="adj2" fmla="val -8108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这些图形有什么共同特征？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4890816" y="3654035"/>
            <a:ext cx="2964108" cy="684399"/>
          </a:xfrm>
          <a:prstGeom prst="wedgeRoundRectCallout">
            <a:avLst>
              <a:gd name="adj1" fmla="val 46122"/>
              <a:gd name="adj2" fmla="val -7803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这些都是线段围成的平面图形。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857165" y="1347614"/>
            <a:ext cx="3459585" cy="710787"/>
          </a:xfrm>
          <a:prstGeom prst="wedgeRoundRectCallout">
            <a:avLst>
              <a:gd name="adj1" fmla="val 43515"/>
              <a:gd name="adj2" fmla="val 7785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三角形、长方形、正方形、梯形、平行四边形。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813030" y="2594704"/>
            <a:ext cx="1007442" cy="1194549"/>
          </a:xfrm>
          <a:prstGeom prst="rect">
            <a:avLst/>
          </a:prstGeom>
          <a:noFill/>
          <a:extLst/>
        </p:spPr>
      </p:pic>
      <p:sp>
        <p:nvSpPr>
          <p:cNvPr id="3" name="等腰三角形 2"/>
          <p:cNvSpPr/>
          <p:nvPr/>
        </p:nvSpPr>
        <p:spPr>
          <a:xfrm>
            <a:off x="1620342" y="2322167"/>
            <a:ext cx="663685" cy="681631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7521" y="2499742"/>
            <a:ext cx="893021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8574" y="2237810"/>
            <a:ext cx="720080" cy="7659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>
            <a:off x="4788694" y="2355726"/>
            <a:ext cx="867632" cy="597274"/>
          </a:xfrm>
          <a:prstGeom prst="trapezoi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5940822" y="2355726"/>
            <a:ext cx="864096" cy="588745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16" grpId="0" animBg="1"/>
      <p:bldP spid="17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1923678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我认识了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，圆由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曲线围成，没有顶点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259632" y="2499742"/>
            <a:ext cx="60483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971600" y="2393325"/>
            <a:ext cx="6840760" cy="154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画圆时，针尖固定的一点是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圆心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，通常用字母</a:t>
            </a:r>
            <a:r>
              <a:rPr lang="en-US" altLang="zh-CN" sz="2400" b="1" i="1" dirty="0">
                <a:ea typeface="楷体" pitchFamily="49" charset="-122"/>
                <a:cs typeface="Times New Roman" pitchFamily="18" charset="0"/>
                <a:sym typeface="宋体" pitchFamily="2" charset="-122"/>
              </a:rPr>
              <a:t>O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表示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连接圆心和圆上任意一点的线段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（如</a:t>
            </a:r>
            <a:r>
              <a:rPr lang="en-US" altLang="zh-CN" sz="2400" b="1" i="1" dirty="0">
                <a:solidFill>
                  <a:srgbClr val="FF0000"/>
                </a:solidFill>
                <a:ea typeface="楷体" pitchFamily="49" charset="-122"/>
                <a:cs typeface="Times New Roman" pitchFamily="18" charset="0"/>
                <a:sym typeface="宋体" pitchFamily="2" charset="-122"/>
              </a:rPr>
              <a:t>OA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半径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，通常用字母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r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表示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通过圆心并且两端都在圆上的线段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（如</a:t>
            </a:r>
            <a:r>
              <a:rPr lang="en-US" altLang="zh-CN" sz="2400" b="1" i="1" dirty="0">
                <a:solidFill>
                  <a:srgbClr val="FF0000"/>
                </a:solidFill>
                <a:ea typeface="楷体" pitchFamily="49" charset="-122"/>
                <a:cs typeface="Times New Roman" pitchFamily="18" charset="0"/>
                <a:sym typeface="宋体" pitchFamily="2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直径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，通常用字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母</a:t>
            </a:r>
            <a:r>
              <a:rPr lang="en-US" altLang="zh-CN" sz="2400" b="1" i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d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表示。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411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1" t="11613" r="25221" b="49168"/>
          <a:stretch>
            <a:fillRect/>
          </a:stretch>
        </p:blipFill>
        <p:spPr bwMode="auto">
          <a:xfrm>
            <a:off x="1798786" y="483518"/>
            <a:ext cx="5797550" cy="226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圆角矩形标注 39"/>
          <p:cNvSpPr>
            <a:spLocks noChangeArrowheads="1"/>
          </p:cNvSpPr>
          <p:nvPr/>
        </p:nvSpPr>
        <p:spPr bwMode="auto">
          <a:xfrm>
            <a:off x="1125057" y="3219822"/>
            <a:ext cx="4335705" cy="496833"/>
          </a:xfrm>
          <a:prstGeom prst="wedgeRoundRectCallout">
            <a:avLst>
              <a:gd name="adj1" fmla="val -57113"/>
              <a:gd name="adj2" fmla="val -43489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你能在图中找出圆形吗？</a:t>
            </a:r>
          </a:p>
        </p:txBody>
      </p:sp>
      <p:sp>
        <p:nvSpPr>
          <p:cNvPr id="43" name="圆角矩形标注 42"/>
          <p:cNvSpPr>
            <a:spLocks noChangeArrowheads="1"/>
          </p:cNvSpPr>
          <p:nvPr/>
        </p:nvSpPr>
        <p:spPr bwMode="auto">
          <a:xfrm>
            <a:off x="1115616" y="3939902"/>
            <a:ext cx="6480720" cy="800373"/>
          </a:xfrm>
          <a:prstGeom prst="wedgeRoundRectCallout">
            <a:avLst>
              <a:gd name="adj1" fmla="val -53079"/>
              <a:gd name="adj2" fmla="val -3894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圆和以前学过的三角形、长方形等多边形相比，有什么相同，有什么不同？</a:t>
            </a:r>
          </a:p>
        </p:txBody>
      </p:sp>
      <p:pic>
        <p:nvPicPr>
          <p:cNvPr id="44" name="图片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05" t="50529" r="21466" b="25748"/>
          <a:stretch>
            <a:fillRect/>
          </a:stretch>
        </p:blipFill>
        <p:spPr bwMode="auto">
          <a:xfrm>
            <a:off x="7164288" y="2376488"/>
            <a:ext cx="1645231" cy="156845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755576" y="1001087"/>
            <a:ext cx="1166673" cy="1064551"/>
            <a:chOff x="670145" y="1457273"/>
            <a:chExt cx="1555361" cy="1419401"/>
          </a:xfrm>
        </p:grpSpPr>
        <p:pic>
          <p:nvPicPr>
            <p:cNvPr id="13" name="图片 12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1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62" y="2886985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544817"/>
              </p:ext>
            </p:extLst>
          </p:nvPr>
        </p:nvGraphicFramePr>
        <p:xfrm>
          <a:off x="827585" y="1779662"/>
          <a:ext cx="6984775" cy="256032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392040"/>
                <a:gridCol w="2288479"/>
                <a:gridCol w="2304256"/>
              </a:tblGrid>
              <a:tr h="2227704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454619" y="2931790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圆角矩形标注 15"/>
          <p:cNvSpPr/>
          <p:nvPr/>
        </p:nvSpPr>
        <p:spPr>
          <a:xfrm>
            <a:off x="899592" y="1878136"/>
            <a:ext cx="2279577" cy="765622"/>
          </a:xfrm>
          <a:prstGeom prst="wedgeRoundRectCallout">
            <a:avLst>
              <a:gd name="adj1" fmla="val -34934"/>
              <a:gd name="adj2" fmla="val 7124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圆和多边形都是平面图形。</a:t>
            </a:r>
          </a:p>
        </p:txBody>
      </p:sp>
      <p:sp>
        <p:nvSpPr>
          <p:cNvPr id="17" name="圆角矩形标注 16"/>
          <p:cNvSpPr/>
          <p:nvPr/>
        </p:nvSpPr>
        <p:spPr>
          <a:xfrm>
            <a:off x="3323184" y="1862137"/>
            <a:ext cx="2040904" cy="1035999"/>
          </a:xfrm>
          <a:prstGeom prst="wedgeRoundRectCallout">
            <a:avLst>
              <a:gd name="adj1" fmla="val 33755"/>
              <a:gd name="adj2" fmla="val 7206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多边形由线段围成，有顶点。</a:t>
            </a:r>
          </a:p>
        </p:txBody>
      </p:sp>
      <p:sp>
        <p:nvSpPr>
          <p:cNvPr id="18" name="圆角矩形标注 17"/>
          <p:cNvSpPr/>
          <p:nvPr/>
        </p:nvSpPr>
        <p:spPr>
          <a:xfrm>
            <a:off x="5555432" y="1870075"/>
            <a:ext cx="2184920" cy="701675"/>
          </a:xfrm>
          <a:prstGeom prst="wedgeRoundRectCallout">
            <a:avLst>
              <a:gd name="adj1" fmla="val 29423"/>
              <a:gd name="adj2" fmla="val 65931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圆由曲线围成，没有顶点。</a:t>
            </a:r>
          </a:p>
        </p:txBody>
      </p:sp>
      <p:pic>
        <p:nvPicPr>
          <p:cNvPr id="32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090936" y="2898136"/>
            <a:ext cx="895263" cy="104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4557167" y="3260438"/>
            <a:ext cx="806921" cy="95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图片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05" t="50529" r="21466" b="25748"/>
          <a:stretch>
            <a:fillRect/>
          </a:stretch>
        </p:blipFill>
        <p:spPr bwMode="auto">
          <a:xfrm>
            <a:off x="6605531" y="349690"/>
            <a:ext cx="1250950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Box 22"/>
          <p:cNvSpPr txBox="1">
            <a:spLocks noChangeArrowheads="1"/>
          </p:cNvSpPr>
          <p:nvPr/>
        </p:nvSpPr>
        <p:spPr bwMode="auto">
          <a:xfrm>
            <a:off x="650267" y="535853"/>
            <a:ext cx="56832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圆和以前学过的三角形、长方形等多边形相比，有什么相同，有什么不同？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animBg="1"/>
      <p:bldP spid="18" grpId="0" animBg="1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041" y="1707654"/>
            <a:ext cx="7078936" cy="1564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22"/>
          <p:cNvSpPr txBox="1">
            <a:spLocks noChangeArrowheads="1"/>
          </p:cNvSpPr>
          <p:nvPr/>
        </p:nvSpPr>
        <p:spPr bwMode="auto">
          <a:xfrm>
            <a:off x="695969" y="699542"/>
            <a:ext cx="77644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想办法画出一个圆，与同学交流。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125447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734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3" descr="33T2T@4)KE4~FK([_D(T5T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11838"/>
            <a:ext cx="2444699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239762" y="619441"/>
            <a:ext cx="590465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你也能用圆规画一个圆吗？先试着画一画，再和同学说说用圆规画圆时要注意什么。</a:t>
            </a:r>
          </a:p>
        </p:txBody>
      </p:sp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455649"/>
              </p:ext>
            </p:extLst>
          </p:nvPr>
        </p:nvGraphicFramePr>
        <p:xfrm>
          <a:off x="971600" y="2283718"/>
          <a:ext cx="7200800" cy="256032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446874"/>
                <a:gridCol w="2167231"/>
                <a:gridCol w="2586695"/>
              </a:tblGrid>
              <a:tr h="2011680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092280" y="3786603"/>
            <a:ext cx="936104" cy="91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圆角矩形标注 23"/>
          <p:cNvSpPr/>
          <p:nvPr/>
        </p:nvSpPr>
        <p:spPr>
          <a:xfrm>
            <a:off x="1043608" y="2380646"/>
            <a:ext cx="2304256" cy="1110775"/>
          </a:xfrm>
          <a:prstGeom prst="wedgeRoundRectCallout">
            <a:avLst>
              <a:gd name="adj1" fmla="val 8580"/>
              <a:gd name="adj2" fmla="val 7395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把圆规两脚分开，定好两脚间的距离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3635896" y="2361649"/>
            <a:ext cx="1944216" cy="985757"/>
          </a:xfrm>
          <a:prstGeom prst="wedgeRoundRectCallout">
            <a:avLst>
              <a:gd name="adj1" fmla="val 30213"/>
              <a:gd name="adj2" fmla="val 66148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ts val="2238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有针尖的脚要固定在一点上。</a:t>
            </a:r>
          </a:p>
        </p:txBody>
      </p:sp>
      <p:sp>
        <p:nvSpPr>
          <p:cNvPr id="26" name="圆角矩形标注 25"/>
          <p:cNvSpPr/>
          <p:nvPr/>
        </p:nvSpPr>
        <p:spPr>
          <a:xfrm>
            <a:off x="5868144" y="2369587"/>
            <a:ext cx="2088232" cy="977819"/>
          </a:xfrm>
          <a:prstGeom prst="wedgeRoundRectCallout">
            <a:avLst>
              <a:gd name="adj1" fmla="val 29423"/>
              <a:gd name="adj2" fmla="val 65931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ts val="2238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旋转圆规时两脚间的距离不能变。</a:t>
            </a:r>
          </a:p>
        </p:txBody>
      </p:sp>
      <p:pic>
        <p:nvPicPr>
          <p:cNvPr id="27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043609" y="3765145"/>
            <a:ext cx="792088" cy="92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4773191" y="3766408"/>
            <a:ext cx="806921" cy="95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8512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 bldLvl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AutoShape 34"/>
          <p:cNvSpPr>
            <a:spLocks noChangeArrowheads="1"/>
          </p:cNvSpPr>
          <p:nvPr/>
        </p:nvSpPr>
        <p:spPr bwMode="auto">
          <a:xfrm>
            <a:off x="2915816" y="524874"/>
            <a:ext cx="4032448" cy="936104"/>
          </a:xfrm>
          <a:prstGeom prst="wedgeRoundRectCallout">
            <a:avLst>
              <a:gd name="adj1" fmla="val -56607"/>
              <a:gd name="adj2" fmla="val -11225"/>
              <a:gd name="adj3" fmla="val 16667"/>
            </a:avLst>
          </a:prstGeom>
          <a:noFill/>
          <a:ln w="12700">
            <a:solidFill>
              <a:srgbClr val="96D07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画圆时，针尖固定的一点是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圆心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，通常用字母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O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表示；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3" name="图片 23" descr="33T2T@4)KE4~FK([_D(T5T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73" y="2310593"/>
            <a:ext cx="2649538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105" y="2211710"/>
            <a:ext cx="178117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962" y="452866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4619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AutoShape 34"/>
          <p:cNvSpPr>
            <a:spLocks noChangeArrowheads="1"/>
          </p:cNvSpPr>
          <p:nvPr/>
        </p:nvSpPr>
        <p:spPr bwMode="auto">
          <a:xfrm>
            <a:off x="1115616" y="3363838"/>
            <a:ext cx="7776864" cy="936104"/>
          </a:xfrm>
          <a:prstGeom prst="wedgeRoundRectCallout">
            <a:avLst>
              <a:gd name="adj1" fmla="val -51748"/>
              <a:gd name="adj2" fmla="val -34748"/>
              <a:gd name="adj3" fmla="val 16667"/>
            </a:avLst>
          </a:prstGeom>
          <a:noFill/>
          <a:ln w="12700">
            <a:solidFill>
              <a:srgbClr val="96D07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连接圆心和圆上任意一点的线段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（如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OA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半径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，通常用字母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r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表示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；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87624" y="548705"/>
            <a:ext cx="7318299" cy="2704839"/>
            <a:chOff x="1187624" y="548705"/>
            <a:chExt cx="7318299" cy="2704839"/>
          </a:xfrm>
        </p:grpSpPr>
        <p:sp>
          <p:nvSpPr>
            <p:cNvPr id="45" name="AutoShape 34"/>
            <p:cNvSpPr>
              <a:spLocks noChangeArrowheads="1"/>
            </p:cNvSpPr>
            <p:nvPr/>
          </p:nvSpPr>
          <p:spPr bwMode="auto">
            <a:xfrm>
              <a:off x="1187624" y="2787774"/>
              <a:ext cx="7318299" cy="465770"/>
            </a:xfrm>
            <a:prstGeom prst="wedgeRoundRectCallout">
              <a:avLst>
                <a:gd name="adj1" fmla="val -52329"/>
                <a:gd name="adj2" fmla="val -49929"/>
                <a:gd name="adj3" fmla="val 16667"/>
              </a:avLst>
            </a:prstGeom>
            <a:noFill/>
            <a:ln w="12700">
              <a:solidFill>
                <a:srgbClr val="96D07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画圆时，针尖固定的一点是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宋体" pitchFamily="2" charset="-122"/>
                </a:rPr>
                <a:t>圆心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，通常用字母</a:t>
              </a:r>
              <a:r>
                <a:rPr lang="en-US" altLang="zh-CN" sz="2400" b="1" i="1" dirty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O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表示；</a:t>
              </a:r>
              <a:endPara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pic>
          <p:nvPicPr>
            <p:cNvPr id="13" name="图片 23" descr="33T2T@4)KE4~FK([_D(T5T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0680" y="548705"/>
              <a:ext cx="2649538" cy="1951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4"/>
          <p:cNvGrpSpPr>
            <a:grpSpLocks/>
          </p:cNvGrpSpPr>
          <p:nvPr/>
        </p:nvGrpSpPr>
        <p:grpSpPr bwMode="auto">
          <a:xfrm>
            <a:off x="2483768" y="647130"/>
            <a:ext cx="2038350" cy="1781175"/>
            <a:chOff x="1472" y="998"/>
            <a:chExt cx="3210" cy="2804"/>
          </a:xfrm>
        </p:grpSpPr>
        <p:pic>
          <p:nvPicPr>
            <p:cNvPr id="15" name="图片 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2" y="998"/>
              <a:ext cx="3210" cy="2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1984" y="1443"/>
              <a:ext cx="568" cy="6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53956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478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3"/>
          <a:stretch>
            <a:fillRect/>
          </a:stretch>
        </p:blipFill>
        <p:spPr bwMode="auto">
          <a:xfrm>
            <a:off x="2645717" y="195486"/>
            <a:ext cx="1997075" cy="2152650"/>
          </a:xfrm>
          <a:prstGeom prst="rect">
            <a:avLst/>
          </a:prstGeom>
          <a:noFill/>
          <a:ln>
            <a:noFill/>
          </a:ln>
          <a:extLst/>
        </p:spPr>
      </p:pic>
      <p:grpSp>
        <p:nvGrpSpPr>
          <p:cNvPr id="2" name="组合 1"/>
          <p:cNvGrpSpPr/>
          <p:nvPr/>
        </p:nvGrpSpPr>
        <p:grpSpPr>
          <a:xfrm>
            <a:off x="586911" y="483518"/>
            <a:ext cx="7632849" cy="3096344"/>
            <a:chOff x="539551" y="699542"/>
            <a:chExt cx="7632849" cy="3096344"/>
          </a:xfrm>
          <a:noFill/>
        </p:grpSpPr>
        <p:pic>
          <p:nvPicPr>
            <p:cNvPr id="31" name="图片 23" descr="33T2T@4)KE4~FK([_D(T5T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699542"/>
              <a:ext cx="2649538" cy="19510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AutoShape 34"/>
            <p:cNvSpPr>
              <a:spLocks noChangeArrowheads="1"/>
            </p:cNvSpPr>
            <p:nvPr/>
          </p:nvSpPr>
          <p:spPr bwMode="auto">
            <a:xfrm>
              <a:off x="539551" y="2715766"/>
              <a:ext cx="3970013" cy="936104"/>
            </a:xfrm>
            <a:prstGeom prst="wedgeRoundRectCallout">
              <a:avLst>
                <a:gd name="adj1" fmla="val -52329"/>
                <a:gd name="adj2" fmla="val -49929"/>
                <a:gd name="adj3" fmla="val 16667"/>
              </a:avLst>
            </a:prstGeom>
            <a:grpFill/>
            <a:ln w="12700">
              <a:solidFill>
                <a:srgbClr val="96D07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画圆时，针尖固定的一点是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宋体" pitchFamily="2" charset="-122"/>
                </a:rPr>
                <a:t>圆心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，通常用字母</a:t>
              </a:r>
              <a:r>
                <a:rPr lang="en-US" altLang="zh-CN" sz="2400" b="1" i="1" dirty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O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表示；</a:t>
              </a:r>
              <a:endPara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sp>
          <p:nvSpPr>
            <p:cNvPr id="49" name="AutoShape 34"/>
            <p:cNvSpPr>
              <a:spLocks noChangeArrowheads="1"/>
            </p:cNvSpPr>
            <p:nvPr/>
          </p:nvSpPr>
          <p:spPr bwMode="auto">
            <a:xfrm>
              <a:off x="4642792" y="2571750"/>
              <a:ext cx="3529608" cy="1224136"/>
            </a:xfrm>
            <a:prstGeom prst="wedgeRoundRectCallout">
              <a:avLst>
                <a:gd name="adj1" fmla="val -51748"/>
                <a:gd name="adj2" fmla="val -34748"/>
                <a:gd name="adj3" fmla="val 16667"/>
              </a:avLst>
            </a:prstGeom>
            <a:grpFill/>
            <a:ln w="12700">
              <a:solidFill>
                <a:srgbClr val="96D07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连接圆心和圆上任意一点的线段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（如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OA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）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是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宋体" pitchFamily="2" charset="-122"/>
                </a:rPr>
                <a:t>半径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，通常用字母</a:t>
              </a:r>
              <a:r>
                <a:rPr lang="en-US" altLang="zh-CN" sz="2400" b="1" i="1" dirty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r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表示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；</a:t>
              </a:r>
              <a:endPara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</p:grpSp>
      <p:sp>
        <p:nvSpPr>
          <p:cNvPr id="14" name="AutoShape 34"/>
          <p:cNvSpPr>
            <a:spLocks noChangeArrowheads="1"/>
          </p:cNvSpPr>
          <p:nvPr/>
        </p:nvSpPr>
        <p:spPr bwMode="auto">
          <a:xfrm>
            <a:off x="251520" y="3579862"/>
            <a:ext cx="3960439" cy="1146001"/>
          </a:xfrm>
          <a:prstGeom prst="wedgeRoundRectCallout">
            <a:avLst>
              <a:gd name="adj1" fmla="val -51748"/>
              <a:gd name="adj2" fmla="val -34748"/>
              <a:gd name="adj3" fmla="val 16667"/>
            </a:avLst>
          </a:prstGeom>
          <a:noFill/>
          <a:ln w="12700">
            <a:solidFill>
              <a:srgbClr val="96D07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通过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圆心并且两端都在圆上的线段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（如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直径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，通常用字母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d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表示；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5" name="AutoShape 34"/>
          <p:cNvSpPr>
            <a:spLocks noChangeArrowheads="1"/>
          </p:cNvSpPr>
          <p:nvPr/>
        </p:nvSpPr>
        <p:spPr bwMode="auto">
          <a:xfrm>
            <a:off x="4572000" y="3651870"/>
            <a:ext cx="3797275" cy="1224136"/>
          </a:xfrm>
          <a:prstGeom prst="wedgeRoundRectCallout">
            <a:avLst>
              <a:gd name="adj1" fmla="val -52329"/>
              <a:gd name="adj2" fmla="val -49929"/>
              <a:gd name="adj3" fmla="val 16667"/>
            </a:avLst>
          </a:prstGeom>
          <a:noFill/>
          <a:ln w="12700">
            <a:solidFill>
              <a:srgbClr val="96D07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在自己画的圆内标出圆心，画一条半径和一条直径，并分别用字母表示。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45" y="555526"/>
            <a:ext cx="1126831" cy="16148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537348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853</Words>
  <Application>Microsoft Office PowerPoint</Application>
  <PresentationFormat>全屏显示(16:9)</PresentationFormat>
  <Paragraphs>111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Calibri</vt:lpstr>
      <vt:lpstr>黑体</vt:lpstr>
      <vt:lpstr>楷体</vt:lpstr>
      <vt:lpstr>幼圆</vt:lpstr>
      <vt:lpstr>Times New Roman</vt:lpstr>
      <vt:lpstr>微软雅黑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2019-10-15T02:15:02Z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